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0" r:id="rId12"/>
    <p:sldId id="269" r:id="rId13"/>
    <p:sldId id="265" r:id="rId14"/>
    <p:sldId id="266" r:id="rId15"/>
    <p:sldId id="267" r:id="rId16"/>
    <p:sldId id="268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13C77-15EE-4BF3-A230-10B28C04BAEF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63FF2-8ADD-4645-9B61-FD2C993E1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4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parts by decades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63FF2-8ADD-4645-9B61-FD2C993E12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88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C226E-0D00-4C82-B2D7-E4D86490F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3FA3B-5F23-448B-9802-152AC4B2A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A3D63-65F4-447E-A369-130DF0A23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0C3-5BE7-457A-86E6-214FEF1177DE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57442-D107-4F42-90B9-D2C6F7D6F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19BEC-50B2-4C77-822F-43762A468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DB561-6C15-40C4-8811-D06FF21DB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60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609D-3A45-4351-8A47-0E32A0E73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116DF5-6906-48B7-AD9C-8D50E6B2F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FA5E9-9986-4063-A29E-DA623D534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0C3-5BE7-457A-86E6-214FEF1177DE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C21F9-9CD3-43DD-8112-9282442B2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67080-1D53-46A5-A3AF-0AD68577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DB561-6C15-40C4-8811-D06FF21DB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93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2C64B0-E03D-4721-998E-B17524B75C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8637C-4231-4F74-AC06-9C2C69838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EBD1D-07F2-4EEC-AAFD-8D378E095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0C3-5BE7-457A-86E6-214FEF1177DE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71030-3EB4-46DB-A123-9EE61148F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2108E-6C0E-40FA-AFD7-E842977DB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DB561-6C15-40C4-8811-D06FF21DB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8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CDA7-028F-4597-9463-114FE9A9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DB5F2-E41E-4FEB-A06E-6416AF6F6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D237B-2ED5-4D88-923D-CC9EF8859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0C3-5BE7-457A-86E6-214FEF1177DE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BF673-D5E9-4AA3-A348-0BE9AD03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0C652-1787-43BB-97E8-E2447BBD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DB561-6C15-40C4-8811-D06FF21DB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A94F2-C244-499E-ACBA-4111005F2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E04FA-7053-4382-84D8-15C112857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99CAB-B6BB-4C11-B340-FC8C98083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0C3-5BE7-457A-86E6-214FEF1177DE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78A08-000B-402B-B674-4DB8AFD82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7D7BD-128E-4556-AAF2-15D3F601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DB561-6C15-40C4-8811-D06FF21DB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03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EF99-F1B0-40A0-B371-91CDAE237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BA7E6-78E6-430B-8741-2056755896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2C8A4-BBCC-465E-BF48-68D569461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BA480-011C-4E67-8CEF-39A980F1A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0C3-5BE7-457A-86E6-214FEF1177DE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91273-B841-49B2-B67B-80292EE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61F0C-4A3E-448A-AF8C-908004646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DB561-6C15-40C4-8811-D06FF21DB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448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323EF-F443-4F7C-A12D-B6443FBCC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D589D-77E0-44AF-88F8-9244A1226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A3BA7-F8E5-4179-891B-E763DBDCC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039233-B584-4967-9517-A0B4C4B60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98B50-4399-4672-809D-DE05E8523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9B73B-DE04-47BA-96FD-FF52BF161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0C3-5BE7-457A-86E6-214FEF1177DE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E1F156-B37A-4BD0-B37B-C2C9B229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DDDB79-81C4-43D4-BBB6-1C2ADF12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DB561-6C15-40C4-8811-D06FF21DB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628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B3D9-BC08-49D6-99F9-EEFC47B8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08C13C-6167-43F2-83BA-04C053C64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0C3-5BE7-457A-86E6-214FEF1177DE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A9A45-79CB-4461-AB73-1C1D222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7F7B4-6464-4327-953D-B3ED198AE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DB561-6C15-40C4-8811-D06FF21DB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4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E126B8-BB6E-4C89-AEC7-177F03D4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0C3-5BE7-457A-86E6-214FEF1177DE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D5239-9FA3-4124-9AFC-5B092A261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3CD66-09A4-475B-9E83-44DEF83E9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DB561-6C15-40C4-8811-D06FF21DB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4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5017-0F08-456F-B35F-2591F2EC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4F654-A3D1-471D-A8FF-1B02C1A58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5B56E-E338-40E2-B25B-97D2BF547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53705-C03B-465C-8AF7-091E9773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0C3-5BE7-457A-86E6-214FEF1177DE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866BC-A36C-4FDA-813C-13637CB4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46A81-9FA5-4E12-A3B9-76A8BE09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DB561-6C15-40C4-8811-D06FF21DB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22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D916-A874-4EB4-BAFD-00A135FD7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B1A50-260E-424E-9AA9-4B15EBC95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21EEC-12DF-4FC4-99F2-5E58BF160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3E210-E181-472E-9202-1671AA5F9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70C3-5BE7-457A-86E6-214FEF1177DE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EEB4B-3A89-4047-BA5B-CA6657B9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6359AE-3969-4069-89DB-0005E1D0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DB561-6C15-40C4-8811-D06FF21DB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0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24CEC2-F452-49C8-81F1-80B839409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6606B-7739-46F7-9EFF-024BFB319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83BE7-8A72-474F-8BF4-DC550E1B1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870C3-5BE7-457A-86E6-214FEF1177DE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135D5-73DF-4597-95A6-35F4EA4FF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60B9C-FA18-441F-854B-673CC294DC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DB561-6C15-40C4-8811-D06FF21DB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28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26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5" Type="http://schemas.openxmlformats.org/officeDocument/2006/relationships/hyperlink" Target="https://www.lego.com/en-us/aboutus/news-room/2019/february/annual-results-2018" TargetMode="External"/><Relationship Id="rId4" Type="http://schemas.openxmlformats.org/officeDocument/2006/relationships/hyperlink" Target="https://www.gettyimages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bbc.com/news/business-43298897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www.bbc.com/news/business-4116074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878C-683D-4396-997E-83394C320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4154" y="1783959"/>
            <a:ext cx="5928360" cy="2889114"/>
          </a:xfrm>
        </p:spPr>
        <p:txBody>
          <a:bodyPr anchor="b">
            <a:normAutofit/>
          </a:bodyPr>
          <a:lstStyle/>
          <a:p>
            <a:r>
              <a:rPr lang="en-US" sz="6600" u="sng" dirty="0"/>
              <a:t>Entertainment</a:t>
            </a:r>
            <a:r>
              <a:rPr lang="en-US" u="sng" dirty="0"/>
              <a:t> </a:t>
            </a:r>
            <a:br>
              <a:rPr lang="en-US" u="sng" dirty="0"/>
            </a:br>
            <a:r>
              <a:rPr lang="en-US" sz="4400" dirty="0"/>
              <a:t>The Lego Group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8F5FA-110D-41ED-BECA-B220DE035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6730" y="6288635"/>
            <a:ext cx="4645250" cy="569365"/>
          </a:xfrm>
        </p:spPr>
        <p:txBody>
          <a:bodyPr anchor="t">
            <a:normAutofit/>
          </a:bodyPr>
          <a:lstStyle/>
          <a:p>
            <a:pPr algn="r"/>
            <a:r>
              <a:rPr lang="en-US" sz="2000" dirty="0"/>
              <a:t>Submitted by - Sharma Nikki</a:t>
            </a:r>
          </a:p>
        </p:txBody>
      </p:sp>
      <p:pic>
        <p:nvPicPr>
          <p:cNvPr id="1026" name="Picture 2" descr="Image result for lego">
            <a:extLst>
              <a:ext uri="{FF2B5EF4-FFF2-40B4-BE49-F238E27FC236}">
                <a16:creationId xmlns:a16="http://schemas.microsoft.com/office/drawing/2014/main" id="{4659EF32-9D9A-4BB9-A247-E5FCB6FCC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" r="4982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885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D80A4-72D0-4C69-B4CD-02B6DAEA5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958" y="1315219"/>
            <a:ext cx="5635027" cy="4572000"/>
          </a:xfrm>
          <a:prstGeom prst="rect">
            <a:avLst/>
          </a:prstGeom>
        </p:spPr>
      </p:pic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5939E21-CE93-4A3B-A0B5-CCABF0AD7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58" y="1315218"/>
            <a:ext cx="5356541" cy="4544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AEB7B7-DB07-4561-BE71-BFC3657021F5}"/>
              </a:ext>
            </a:extLst>
          </p:cNvPr>
          <p:cNvSpPr txBox="1"/>
          <p:nvPr/>
        </p:nvSpPr>
        <p:spPr>
          <a:xfrm>
            <a:off x="4214649" y="361538"/>
            <a:ext cx="515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  <a:cs typeface="Times New Roman" panose="02020603050405020304" pitchFamily="18" charset="0"/>
              </a:rPr>
              <a:t>POPULAR THEMES</a:t>
            </a:r>
          </a:p>
        </p:txBody>
      </p:sp>
    </p:spTree>
    <p:extLst>
      <p:ext uri="{BB962C8B-B14F-4D97-AF65-F5344CB8AC3E}">
        <p14:creationId xmlns:p14="http://schemas.microsoft.com/office/powerpoint/2010/main" val="2354537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E76661-0C2C-4D3C-A218-1F74EE9F40DC}"/>
              </a:ext>
            </a:extLst>
          </p:cNvPr>
          <p:cNvSpPr/>
          <p:nvPr/>
        </p:nvSpPr>
        <p:spPr>
          <a:xfrm>
            <a:off x="294278" y="296837"/>
            <a:ext cx="97423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  <a:cs typeface="Times New Roman" panose="02020603050405020304" pitchFamily="18" charset="0"/>
              </a:rPr>
              <a:t>Regression  Analysis</a:t>
            </a:r>
            <a:r>
              <a:rPr lang="en-US" sz="2000" dirty="0">
                <a:latin typeface="Algerian" panose="04020705040A02060702" pitchFamily="82" charset="0"/>
                <a:cs typeface="Times New Roman" panose="02020603050405020304" pitchFamily="18" charset="0"/>
              </a:rPr>
              <a:t> - number of unique colors BY year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82E34-E5F8-4C76-8E63-34FF746D2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28" y="984592"/>
            <a:ext cx="6551004" cy="21827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3AEE3E-B8C7-4826-B5CD-D740DB572B01}"/>
              </a:ext>
            </a:extLst>
          </p:cNvPr>
          <p:cNvSpPr/>
          <p:nvPr/>
        </p:nvSpPr>
        <p:spPr>
          <a:xfrm>
            <a:off x="7181182" y="1462132"/>
            <a:ext cx="42861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 value for the coefficient for year variable is ‘&lt;2e-16’, and thus year’s coefficient is highly significant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21A75-139E-4D59-A85B-CE69A667C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245" y="3690686"/>
            <a:ext cx="5949542" cy="27101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B50E19-8E8E-441F-8F97-061429020790}"/>
              </a:ext>
            </a:extLst>
          </p:cNvPr>
          <p:cNvSpPr/>
          <p:nvPr/>
        </p:nvSpPr>
        <p:spPr>
          <a:xfrm>
            <a:off x="7321725" y="3321354"/>
            <a:ext cx="3342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lgerian" panose="04020705040A02060702" pitchFamily="82" charset="0"/>
                <a:cs typeface="Times New Roman" panose="02020603050405020304" pitchFamily="18" charset="0"/>
              </a:rPr>
              <a:t>number of THEMEs BY year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335582-D9A9-4F79-9441-8D69E8096186}"/>
              </a:ext>
            </a:extLst>
          </p:cNvPr>
          <p:cNvSpPr/>
          <p:nvPr/>
        </p:nvSpPr>
        <p:spPr>
          <a:xfrm>
            <a:off x="2375002" y="4293596"/>
            <a:ext cx="34846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 value for the coefficient for year variable is ‘&lt;2e-16’, and thus year’s coefficient is highly significant</a:t>
            </a:r>
          </a:p>
        </p:txBody>
      </p:sp>
    </p:spTree>
    <p:extLst>
      <p:ext uri="{BB962C8B-B14F-4D97-AF65-F5344CB8AC3E}">
        <p14:creationId xmlns:p14="http://schemas.microsoft.com/office/powerpoint/2010/main" val="167290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19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B013ED-2F3F-4CED-8DBD-95530F7063B7}"/>
              </a:ext>
            </a:extLst>
          </p:cNvPr>
          <p:cNvSpPr txBox="1"/>
          <p:nvPr/>
        </p:nvSpPr>
        <p:spPr>
          <a:xfrm>
            <a:off x="976051" y="487648"/>
            <a:ext cx="4243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  <a:cs typeface="Times New Roman" panose="02020603050405020304" pitchFamily="18" charset="0"/>
              </a:rPr>
              <a:t>Regression Analysis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416515-9E9E-4121-89F7-32DAC4344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456" y="1616220"/>
            <a:ext cx="8553450" cy="2849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B5D16E-9281-43D3-8E36-D0601F809B15}"/>
              </a:ext>
            </a:extLst>
          </p:cNvPr>
          <p:cNvSpPr/>
          <p:nvPr/>
        </p:nvSpPr>
        <p:spPr>
          <a:xfrm>
            <a:off x="1317245" y="4902052"/>
            <a:ext cx="10374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 value for the coefficient for year variable is ‘&lt;2e-16’, and thus year’s coefficient is highly significant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64FCB-1D88-4E0C-BFF1-9D83384CD5DB}"/>
              </a:ext>
            </a:extLst>
          </p:cNvPr>
          <p:cNvSpPr/>
          <p:nvPr/>
        </p:nvSpPr>
        <p:spPr>
          <a:xfrm>
            <a:off x="2077605" y="1010677"/>
            <a:ext cx="8553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number of parts over the year, to check if the coefficients are significant</a:t>
            </a:r>
          </a:p>
        </p:txBody>
      </p:sp>
    </p:spTree>
    <p:extLst>
      <p:ext uri="{BB962C8B-B14F-4D97-AF65-F5344CB8AC3E}">
        <p14:creationId xmlns:p14="http://schemas.microsoft.com/office/powerpoint/2010/main" val="1561533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48AF91-B0B0-4297-A90A-CD2570BBD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552" y="1614356"/>
            <a:ext cx="7844844" cy="4836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92954D-689A-47B5-9B4B-FF8E41E59DAF}"/>
              </a:ext>
            </a:extLst>
          </p:cNvPr>
          <p:cNvSpPr/>
          <p:nvPr/>
        </p:nvSpPr>
        <p:spPr>
          <a:xfrm>
            <a:off x="640360" y="322453"/>
            <a:ext cx="93509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lgerian" panose="04020705040A02060702" pitchFamily="82" charset="0"/>
                <a:cs typeface="Times New Roman" panose="02020603050405020304" pitchFamily="18" charset="0"/>
              </a:rPr>
              <a:t>THE NUMBER OF PARTS IN SETs OVER THE DECADES &amp; THE TREND</a:t>
            </a:r>
            <a:r>
              <a:rPr lang="en-US" sz="2400" b="0" i="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98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9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0F3AF3-01BC-4916-82AF-70D3BEA73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230" y="2162671"/>
            <a:ext cx="5159231" cy="1992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05C7BE-7F0B-4044-AD49-15FAFCA8B44A}"/>
              </a:ext>
            </a:extLst>
          </p:cNvPr>
          <p:cNvSpPr/>
          <p:nvPr/>
        </p:nvSpPr>
        <p:spPr>
          <a:xfrm>
            <a:off x="7151015" y="1649563"/>
            <a:ext cx="4295164" cy="373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p-value is lower than the threshold of 0.001. It means the NULL hypothesis that there is no change over the decades is rejected.</a:t>
            </a:r>
          </a:p>
          <a:p>
            <a:pPr>
              <a:lnSpc>
                <a:spcPct val="150000"/>
              </a:lnSpc>
            </a:pPr>
            <a:endParaRPr lang="en-US" sz="20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one-way ANOVA test does not inform which group has a different mean. Therefore using a Tukey test.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1F773-DCEB-4A78-B4DA-805E12D97F6C}"/>
              </a:ext>
            </a:extLst>
          </p:cNvPr>
          <p:cNvSpPr txBox="1"/>
          <p:nvPr/>
        </p:nvSpPr>
        <p:spPr>
          <a:xfrm>
            <a:off x="4051883" y="276837"/>
            <a:ext cx="5159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  <a:cs typeface="Times New Roman" panose="02020603050405020304" pitchFamily="18" charset="0"/>
              </a:rPr>
              <a:t>ANOVA TEST </a:t>
            </a:r>
          </a:p>
        </p:txBody>
      </p:sp>
    </p:spTree>
    <p:extLst>
      <p:ext uri="{BB962C8B-B14F-4D97-AF65-F5344CB8AC3E}">
        <p14:creationId xmlns:p14="http://schemas.microsoft.com/office/powerpoint/2010/main" val="764088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F14018-FB7C-42D9-AA4D-71B5CAE45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6" y="1070342"/>
            <a:ext cx="5088296" cy="4825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037B2A-73EB-4ADF-94A7-8EFA5D97EADC}"/>
              </a:ext>
            </a:extLst>
          </p:cNvPr>
          <p:cNvSpPr txBox="1"/>
          <p:nvPr/>
        </p:nvSpPr>
        <p:spPr>
          <a:xfrm>
            <a:off x="3843556" y="225685"/>
            <a:ext cx="5159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TUKEY TEST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4BAF92-C0B9-4D36-A4DE-BB95845CA81B}"/>
              </a:ext>
            </a:extLst>
          </p:cNvPr>
          <p:cNvSpPr/>
          <p:nvPr/>
        </p:nvSpPr>
        <p:spPr>
          <a:xfrm>
            <a:off x="6398011" y="1176450"/>
            <a:ext cx="4898253" cy="4613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uring 1950s to 1990s, it took at least 30 years to see a statistically significant difference in the change of number of parts in sets.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However, between 1990s and 2010s, the pace of change is statistically significant in just 20 years.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Between 2000s and 2010s, within a decade 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statistically significant change.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Thus, not only there has been change in number of parts over the decades, the degree of change seems to have increased significantly.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968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945F7-0A0A-4181-875C-67282480DC0F}"/>
              </a:ext>
            </a:extLst>
          </p:cNvPr>
          <p:cNvSpPr txBox="1"/>
          <p:nvPr/>
        </p:nvSpPr>
        <p:spPr>
          <a:xfrm>
            <a:off x="4107701" y="705805"/>
            <a:ext cx="7675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DEB6D-6478-42A7-B7F4-B3D71286C6F6}"/>
              </a:ext>
            </a:extLst>
          </p:cNvPr>
          <p:cNvSpPr txBox="1"/>
          <p:nvPr/>
        </p:nvSpPr>
        <p:spPr>
          <a:xfrm>
            <a:off x="2653698" y="2324521"/>
            <a:ext cx="88517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TLG must follow the movies culture more closely.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Concentrate on the AFOL (Adult Fan Group) group and online stage for new advancement thoughts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Contribute more on the R &amp; D division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showcasing effort in different nations to grow the base as that of Germany and US</a:t>
            </a:r>
          </a:p>
        </p:txBody>
      </p:sp>
    </p:spTree>
    <p:extLst>
      <p:ext uri="{BB962C8B-B14F-4D97-AF65-F5344CB8AC3E}">
        <p14:creationId xmlns:p14="http://schemas.microsoft.com/office/powerpoint/2010/main" val="662840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FA1900-FABB-4424-9288-43302403EFAB}"/>
              </a:ext>
            </a:extLst>
          </p:cNvPr>
          <p:cNvSpPr txBox="1"/>
          <p:nvPr/>
        </p:nvSpPr>
        <p:spPr>
          <a:xfrm>
            <a:off x="629174" y="276837"/>
            <a:ext cx="9957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lgerian" panose="04020705040A02060702" pitchFamily="82" charset="0"/>
                <a:cs typeface="Times New Roman" panose="02020603050405020304" pitchFamily="18" charset="0"/>
              </a:rPr>
              <a:t>DATABASE CONNECTION  &amp; SCHEMA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AF853-FD5B-4B65-A113-72806A00A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584" y="1769512"/>
            <a:ext cx="5863416" cy="215464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B37847-E97F-4179-8F38-3EC52F688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627" y="4636422"/>
            <a:ext cx="5960373" cy="20776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201F9A-0FFC-429A-BCAA-5D30DCDD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584" y="3377579"/>
            <a:ext cx="5863416" cy="25110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78FA1E-B779-48C0-9151-99B17250B43C}"/>
              </a:ext>
            </a:extLst>
          </p:cNvPr>
          <p:cNvSpPr txBox="1"/>
          <p:nvPr/>
        </p:nvSpPr>
        <p:spPr>
          <a:xfrm>
            <a:off x="2807516" y="3708204"/>
            <a:ext cx="3288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My SQL schema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53762A-539E-47D4-B5F4-9B392FBCA984}"/>
              </a:ext>
            </a:extLst>
          </p:cNvPr>
          <p:cNvSpPr txBox="1"/>
          <p:nvPr/>
        </p:nvSpPr>
        <p:spPr>
          <a:xfrm>
            <a:off x="8137150" y="2385172"/>
            <a:ext cx="3229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AWS Database creation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D96397-76C1-4F78-9F91-8AE7BEE96BB6}"/>
              </a:ext>
            </a:extLst>
          </p:cNvPr>
          <p:cNvSpPr txBox="1"/>
          <p:nvPr/>
        </p:nvSpPr>
        <p:spPr>
          <a:xfrm>
            <a:off x="8433717" y="4608614"/>
            <a:ext cx="2933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R connection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CF6D8F-7677-4F01-A02E-95B1C3FD21E7}"/>
              </a:ext>
            </a:extLst>
          </p:cNvPr>
          <p:cNvSpPr/>
          <p:nvPr/>
        </p:nvSpPr>
        <p:spPr>
          <a:xfrm>
            <a:off x="232584" y="1575247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en-US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Usage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source – Kaggle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is exported in csv format and is structured data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used is from 1950 -2017 </a:t>
            </a:r>
          </a:p>
        </p:txBody>
      </p:sp>
    </p:spTree>
    <p:extLst>
      <p:ext uri="{BB962C8B-B14F-4D97-AF65-F5344CB8AC3E}">
        <p14:creationId xmlns:p14="http://schemas.microsoft.com/office/powerpoint/2010/main" val="3211709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F1C1F7-561B-437D-A503-7D07F924E563}"/>
              </a:ext>
            </a:extLst>
          </p:cNvPr>
          <p:cNvSpPr txBox="1"/>
          <p:nvPr/>
        </p:nvSpPr>
        <p:spPr>
          <a:xfrm>
            <a:off x="3159911" y="344376"/>
            <a:ext cx="7675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</a:rPr>
              <a:t>References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A7A271-B8B0-4339-B22E-B2C2657C7E46}"/>
              </a:ext>
            </a:extLst>
          </p:cNvPr>
          <p:cNvSpPr/>
          <p:nvPr/>
        </p:nvSpPr>
        <p:spPr>
          <a:xfrm>
            <a:off x="2354424" y="1818211"/>
            <a:ext cx="957009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Getty Images. (2019). Retrieved from </a:t>
            </a:r>
            <a:r>
              <a:rPr lang="en-US" dirty="0">
                <a:solidFill>
                  <a:srgbClr val="000000"/>
                </a:solidFill>
                <a:latin typeface="Open Sans"/>
                <a:hlinkClick r:id="rId4"/>
              </a:rPr>
              <a:t>https://www.gettyimages.com/</a:t>
            </a:r>
            <a:endParaRPr lang="en-US" dirty="0">
              <a:solidFill>
                <a:srgbClr val="000000"/>
              </a:solidFill>
              <a:latin typeface="Open Sans"/>
            </a:endParaRPr>
          </a:p>
          <a:p>
            <a:endParaRPr lang="en-US" dirty="0">
              <a:solidFill>
                <a:srgbClr val="000000"/>
              </a:solidFill>
              <a:latin typeface="Open Sans"/>
            </a:endParaRPr>
          </a:p>
          <a:p>
            <a:r>
              <a:rPr lang="en-US" dirty="0"/>
              <a:t>Lego admits it made too many bricks. (2019). Retrieved from https://www.bbc.com/news/business-43298897</a:t>
            </a:r>
            <a:endParaRPr lang="en-US" dirty="0">
              <a:solidFill>
                <a:srgbClr val="000000"/>
              </a:solidFill>
              <a:latin typeface="Open Sans"/>
            </a:endParaRPr>
          </a:p>
          <a:p>
            <a:endParaRPr lang="en-US" dirty="0">
              <a:solidFill>
                <a:srgbClr val="000000"/>
              </a:solidFill>
              <a:latin typeface="Open Sans"/>
            </a:endParaRPr>
          </a:p>
          <a:p>
            <a:r>
              <a:rPr lang="en-US" dirty="0"/>
              <a:t>Us, A., Group, L., Library, M., Us, A., &amp; 2018, T. (2019). The LEGO Group returns to growth in 2018. Retrieved from </a:t>
            </a:r>
            <a:r>
              <a:rPr lang="en-US" dirty="0">
                <a:hlinkClick r:id="rId5"/>
              </a:rPr>
              <a:t>https://www.lego.com/en-us/aboutus/news-room/2019/february/annual-results-2018</a:t>
            </a:r>
            <a:endParaRPr lang="en-US" dirty="0"/>
          </a:p>
          <a:p>
            <a:endParaRPr lang="en-US" dirty="0"/>
          </a:p>
          <a:p>
            <a:r>
              <a:rPr lang="en-US" dirty="0"/>
              <a:t>(2019). Retrieved from https://gizmodo.com/everything-you-always-wanted-to-know-about-lego-5019797</a:t>
            </a:r>
          </a:p>
        </p:txBody>
      </p:sp>
    </p:spTree>
    <p:extLst>
      <p:ext uri="{BB962C8B-B14F-4D97-AF65-F5344CB8AC3E}">
        <p14:creationId xmlns:p14="http://schemas.microsoft.com/office/powerpoint/2010/main" val="3864300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ego thank you images">
            <a:extLst>
              <a:ext uri="{FF2B5EF4-FFF2-40B4-BE49-F238E27FC236}">
                <a16:creationId xmlns:a16="http://schemas.microsoft.com/office/drawing/2014/main" id="{8BF84276-516B-49E6-AA7D-6BF85D7AD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93" y="138050"/>
            <a:ext cx="7590408" cy="547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7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573C-D525-4A0F-A624-919C7CFC8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5731" y="72143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Table of Content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1A19D-2340-4C3A-88B8-9140326AB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7731" y="1991317"/>
            <a:ext cx="9013052" cy="3327251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ANOVA Test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Prescriptive analysis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&amp; R connection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Image result for lego images">
            <a:extLst>
              <a:ext uri="{FF2B5EF4-FFF2-40B4-BE49-F238E27FC236}">
                <a16:creationId xmlns:a16="http://schemas.microsoft.com/office/drawing/2014/main" id="{DD0C3A79-5EBF-45B9-B50E-EE940457F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57" y="1399592"/>
            <a:ext cx="4183065" cy="431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51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74736F-E3D6-4ADE-9B25-B8CEB1A06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48" y="216937"/>
            <a:ext cx="4174502" cy="14252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575E3F-5042-4582-89A3-26D550499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69" y="4175077"/>
            <a:ext cx="4718452" cy="19502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3196AB-522B-43E9-AF7C-35739539D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155" y="2171239"/>
            <a:ext cx="4502198" cy="17433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20E7DF-DA14-443E-A160-B4DF4EB7C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6021" y="216937"/>
            <a:ext cx="4687097" cy="15264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0216EA-E627-444A-9B37-718C86C1AC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1580" y="4342477"/>
            <a:ext cx="4718452" cy="18511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Image result for lego images">
            <a:extLst>
              <a:ext uri="{FF2B5EF4-FFF2-40B4-BE49-F238E27FC236}">
                <a16:creationId xmlns:a16="http://schemas.microsoft.com/office/drawing/2014/main" id="{3776D279-A7AA-4E8C-A472-5F1C4C7B7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680" y="2003446"/>
            <a:ext cx="2857924" cy="213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lego images">
            <a:extLst>
              <a:ext uri="{FF2B5EF4-FFF2-40B4-BE49-F238E27FC236}">
                <a16:creationId xmlns:a16="http://schemas.microsoft.com/office/drawing/2014/main" id="{4315F41F-93B9-4087-BD84-B54AC90CD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035" y="330472"/>
            <a:ext cx="1581929" cy="153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ego images">
            <a:extLst>
              <a:ext uri="{FF2B5EF4-FFF2-40B4-BE49-F238E27FC236}">
                <a16:creationId xmlns:a16="http://schemas.microsoft.com/office/drawing/2014/main" id="{BB20F91B-A28D-4B56-ABC2-A98326402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884" y="4707076"/>
            <a:ext cx="1834229" cy="11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F2A9B6-59F1-4D48-AE68-C5FAB044760C}"/>
              </a:ext>
            </a:extLst>
          </p:cNvPr>
          <p:cNvCxnSpPr/>
          <p:nvPr/>
        </p:nvCxnSpPr>
        <p:spPr>
          <a:xfrm>
            <a:off x="2024743" y="522514"/>
            <a:ext cx="129695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D6DC51-9FD4-4759-9A92-7DD1A0337972}"/>
              </a:ext>
            </a:extLst>
          </p:cNvPr>
          <p:cNvCxnSpPr/>
          <p:nvPr/>
        </p:nvCxnSpPr>
        <p:spPr>
          <a:xfrm>
            <a:off x="954832" y="1225420"/>
            <a:ext cx="129695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1955290-690E-497E-A888-A27CD105FF94}"/>
              </a:ext>
            </a:extLst>
          </p:cNvPr>
          <p:cNvCxnSpPr/>
          <p:nvPr/>
        </p:nvCxnSpPr>
        <p:spPr>
          <a:xfrm>
            <a:off x="5590009" y="2544147"/>
            <a:ext cx="129695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5D6566-1C88-4797-9809-065A36B5DE6B}"/>
              </a:ext>
            </a:extLst>
          </p:cNvPr>
          <p:cNvCxnSpPr>
            <a:cxnSpLocks/>
          </p:cNvCxnSpPr>
          <p:nvPr/>
        </p:nvCxnSpPr>
        <p:spPr>
          <a:xfrm>
            <a:off x="4686104" y="3271934"/>
            <a:ext cx="33195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B80DE5E-9ADA-402B-B64C-A67591D28F24}"/>
              </a:ext>
            </a:extLst>
          </p:cNvPr>
          <p:cNvCxnSpPr>
            <a:cxnSpLocks/>
          </p:cNvCxnSpPr>
          <p:nvPr/>
        </p:nvCxnSpPr>
        <p:spPr>
          <a:xfrm>
            <a:off x="7516390" y="4707076"/>
            <a:ext cx="20381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EA357B9-3293-40EF-8327-B22E85E9ADA5}"/>
              </a:ext>
            </a:extLst>
          </p:cNvPr>
          <p:cNvCxnSpPr>
            <a:cxnSpLocks/>
          </p:cNvCxnSpPr>
          <p:nvPr/>
        </p:nvCxnSpPr>
        <p:spPr>
          <a:xfrm>
            <a:off x="7628357" y="5150497"/>
            <a:ext cx="33195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9388635-93BD-469D-B433-489AEE7C8E89}"/>
              </a:ext>
            </a:extLst>
          </p:cNvPr>
          <p:cNvCxnSpPr>
            <a:cxnSpLocks/>
          </p:cNvCxnSpPr>
          <p:nvPr/>
        </p:nvCxnSpPr>
        <p:spPr>
          <a:xfrm>
            <a:off x="8341567" y="5598367"/>
            <a:ext cx="15333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70A4CA-013D-4791-96FF-4F3EF90C5148}"/>
              </a:ext>
            </a:extLst>
          </p:cNvPr>
          <p:cNvCxnSpPr>
            <a:cxnSpLocks/>
          </p:cNvCxnSpPr>
          <p:nvPr/>
        </p:nvCxnSpPr>
        <p:spPr>
          <a:xfrm>
            <a:off x="1264880" y="4618653"/>
            <a:ext cx="33195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B441791-B7BE-42FE-82A7-82F077B92AE6}"/>
              </a:ext>
            </a:extLst>
          </p:cNvPr>
          <p:cNvCxnSpPr>
            <a:cxnSpLocks/>
          </p:cNvCxnSpPr>
          <p:nvPr/>
        </p:nvCxnSpPr>
        <p:spPr>
          <a:xfrm>
            <a:off x="592006" y="5579705"/>
            <a:ext cx="3597439" cy="186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42D636-C869-49CC-BB8A-202D9D7BEE85}"/>
              </a:ext>
            </a:extLst>
          </p:cNvPr>
          <p:cNvCxnSpPr>
            <a:cxnSpLocks/>
          </p:cNvCxnSpPr>
          <p:nvPr/>
        </p:nvCxnSpPr>
        <p:spPr>
          <a:xfrm>
            <a:off x="7755827" y="507558"/>
            <a:ext cx="13524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D2667B4-8DEB-44EB-99A0-456B7748F0DD}"/>
              </a:ext>
            </a:extLst>
          </p:cNvPr>
          <p:cNvCxnSpPr>
            <a:cxnSpLocks/>
          </p:cNvCxnSpPr>
          <p:nvPr/>
        </p:nvCxnSpPr>
        <p:spPr>
          <a:xfrm>
            <a:off x="7516390" y="799917"/>
            <a:ext cx="26890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B1AE526-95E7-4E02-9A50-89823CADAD15}"/>
              </a:ext>
            </a:extLst>
          </p:cNvPr>
          <p:cNvCxnSpPr>
            <a:cxnSpLocks/>
          </p:cNvCxnSpPr>
          <p:nvPr/>
        </p:nvCxnSpPr>
        <p:spPr>
          <a:xfrm>
            <a:off x="7416021" y="1428178"/>
            <a:ext cx="26890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1F7E675-92A5-4FB4-BC17-E17AB0D1CA2C}"/>
              </a:ext>
            </a:extLst>
          </p:cNvPr>
          <p:cNvCxnSpPr>
            <a:cxnSpLocks/>
          </p:cNvCxnSpPr>
          <p:nvPr/>
        </p:nvCxnSpPr>
        <p:spPr>
          <a:xfrm>
            <a:off x="3225281" y="1250301"/>
            <a:ext cx="9734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664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07D2EA-9C9E-4664-AF7B-F06FB81DFD21}"/>
              </a:ext>
            </a:extLst>
          </p:cNvPr>
          <p:cNvSpPr/>
          <p:nvPr/>
        </p:nvSpPr>
        <p:spPr>
          <a:xfrm>
            <a:off x="158790" y="6306332"/>
            <a:ext cx="6988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https://www.bbc.com/news/business-43298897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08855-A8B9-490D-A41C-1915C9624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2114">
            <a:off x="6080779" y="502524"/>
            <a:ext cx="5741914" cy="5553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9C559D-9717-47C2-9893-1202E487A436}"/>
              </a:ext>
            </a:extLst>
          </p:cNvPr>
          <p:cNvSpPr/>
          <p:nvPr/>
        </p:nvSpPr>
        <p:spPr>
          <a:xfrm>
            <a:off x="6567979" y="6187070"/>
            <a:ext cx="472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https://www.bbc.com/news/business-41160743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CEE768-90F4-4238-97BF-CE08E7E68852}"/>
              </a:ext>
            </a:extLst>
          </p:cNvPr>
          <p:cNvCxnSpPr>
            <a:cxnSpLocks/>
          </p:cNvCxnSpPr>
          <p:nvPr/>
        </p:nvCxnSpPr>
        <p:spPr>
          <a:xfrm>
            <a:off x="7407294" y="3792680"/>
            <a:ext cx="3971660" cy="218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DC641BE-EDB9-48B6-B812-06106FC96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25303">
            <a:off x="152919" y="323477"/>
            <a:ext cx="5705560" cy="583515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3BBDA55-687F-4B92-AD2E-DF9F3E1A675F}"/>
              </a:ext>
            </a:extLst>
          </p:cNvPr>
          <p:cNvCxnSpPr>
            <a:cxnSpLocks/>
          </p:cNvCxnSpPr>
          <p:nvPr/>
        </p:nvCxnSpPr>
        <p:spPr>
          <a:xfrm flipV="1">
            <a:off x="1745807" y="5085393"/>
            <a:ext cx="3168081" cy="2143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6DE710-641D-4985-9E09-10B5182C1E48}"/>
              </a:ext>
            </a:extLst>
          </p:cNvPr>
          <p:cNvCxnSpPr>
            <a:cxnSpLocks/>
          </p:cNvCxnSpPr>
          <p:nvPr/>
        </p:nvCxnSpPr>
        <p:spPr>
          <a:xfrm flipV="1">
            <a:off x="1983374" y="5607698"/>
            <a:ext cx="2532642" cy="1584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BFAA783-7B96-4969-ADAA-B671BFC78A0B}"/>
              </a:ext>
            </a:extLst>
          </p:cNvPr>
          <p:cNvSpPr/>
          <p:nvPr/>
        </p:nvSpPr>
        <p:spPr>
          <a:xfrm rot="21261769">
            <a:off x="170336" y="904905"/>
            <a:ext cx="849086" cy="264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B7C956E-5EC9-4B0C-A89D-F4CF1ABBF80E}"/>
              </a:ext>
            </a:extLst>
          </p:cNvPr>
          <p:cNvSpPr/>
          <p:nvPr/>
        </p:nvSpPr>
        <p:spPr>
          <a:xfrm rot="338623">
            <a:off x="6505983" y="768436"/>
            <a:ext cx="1041829" cy="218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78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963EFC-77B8-424B-BD65-4FC5F04AD4D8}"/>
              </a:ext>
            </a:extLst>
          </p:cNvPr>
          <p:cNvSpPr txBox="1"/>
          <p:nvPr/>
        </p:nvSpPr>
        <p:spPr>
          <a:xfrm>
            <a:off x="1875711" y="420904"/>
            <a:ext cx="106959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lgerian" panose="04020705040A02060702" pitchFamily="82" charset="0"/>
                <a:cs typeface="Aldhabi" panose="01000000000000000000" pitchFamily="2" charset="-78"/>
              </a:rPr>
              <a:t>Analyzing what measures can be taken by The Lego Group(TLG) to increase its sales considering the themes and colors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26B6B-48B6-4125-8206-6543A2531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675" y="3415002"/>
            <a:ext cx="5704514" cy="3354583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A3509AA8-1012-4D13-A225-791553E23442}"/>
              </a:ext>
            </a:extLst>
          </p:cNvPr>
          <p:cNvSpPr/>
          <p:nvPr/>
        </p:nvSpPr>
        <p:spPr>
          <a:xfrm>
            <a:off x="6287548" y="2550810"/>
            <a:ext cx="4496500" cy="1728384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3783C6-7FB6-4A07-B4BB-4B381DE1E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420" y="3047820"/>
            <a:ext cx="2860647" cy="73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3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F952C2-E55B-4CB7-A938-4E3386803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758" y="879688"/>
            <a:ext cx="8545587" cy="5814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208C2B-0DBD-4AA8-B645-35D595AF7564}"/>
              </a:ext>
            </a:extLst>
          </p:cNvPr>
          <p:cNvSpPr/>
          <p:nvPr/>
        </p:nvSpPr>
        <p:spPr>
          <a:xfrm>
            <a:off x="1608387" y="163615"/>
            <a:ext cx="84383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  <a:cs typeface="Times New Roman" panose="02020603050405020304" pitchFamily="18" charset="0"/>
              </a:rPr>
              <a:t>Change in Lego’s numbers of set over time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906C07-0D95-4A72-A62B-DAA0CD946235}"/>
              </a:ext>
            </a:extLst>
          </p:cNvPr>
          <p:cNvCxnSpPr/>
          <p:nvPr/>
        </p:nvCxnSpPr>
        <p:spPr>
          <a:xfrm>
            <a:off x="10170282" y="2187338"/>
            <a:ext cx="50334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71AD7F-5BF3-485E-8EF7-FCE57012F08D}"/>
              </a:ext>
            </a:extLst>
          </p:cNvPr>
          <p:cNvCxnSpPr/>
          <p:nvPr/>
        </p:nvCxnSpPr>
        <p:spPr>
          <a:xfrm>
            <a:off x="10197526" y="2459371"/>
            <a:ext cx="503340" cy="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A43279-DECB-4A4A-88F2-345F4D375B68}"/>
              </a:ext>
            </a:extLst>
          </p:cNvPr>
          <p:cNvSpPr txBox="1"/>
          <p:nvPr/>
        </p:nvSpPr>
        <p:spPr>
          <a:xfrm>
            <a:off x="10617234" y="2033450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Mean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28B5E-154F-4EDA-B795-E4226A5FAB4A}"/>
              </a:ext>
            </a:extLst>
          </p:cNvPr>
          <p:cNvSpPr txBox="1"/>
          <p:nvPr/>
        </p:nvSpPr>
        <p:spPr>
          <a:xfrm>
            <a:off x="10616636" y="2305483"/>
            <a:ext cx="111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Median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15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7D8160-F330-4A3E-80E1-80516E048C16}"/>
              </a:ext>
            </a:extLst>
          </p:cNvPr>
          <p:cNvSpPr/>
          <p:nvPr/>
        </p:nvSpPr>
        <p:spPr>
          <a:xfrm>
            <a:off x="1751160" y="177830"/>
            <a:ext cx="108889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  <a:cs typeface="Times New Roman" panose="02020603050405020304" pitchFamily="18" charset="0"/>
              </a:rPr>
              <a:t>NUMBER OF UNIQUE COLORS RELEASED OVER THE YEARS</a:t>
            </a:r>
            <a:r>
              <a:rPr lang="en-US" sz="3200" b="1" i="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b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E281FF-D09D-42C6-8F2D-628A1871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91" y="969065"/>
            <a:ext cx="8651890" cy="548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790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27A41F-A28C-4478-B2B8-CCC880514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385" y="1123527"/>
            <a:ext cx="7139225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65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66D23D-D340-4A80-85BC-8EA0F5AC2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982" y="1078612"/>
            <a:ext cx="9192194" cy="5534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E63403-F261-4BAF-B9BF-A3CDA2F970B0}"/>
              </a:ext>
            </a:extLst>
          </p:cNvPr>
          <p:cNvSpPr/>
          <p:nvPr/>
        </p:nvSpPr>
        <p:spPr>
          <a:xfrm>
            <a:off x="1425082" y="333355"/>
            <a:ext cx="9102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  <a:cs typeface="Times New Roman" panose="02020603050405020304" pitchFamily="18" charset="0"/>
              </a:rPr>
              <a:t>The number of themes released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3441567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</TotalTime>
  <Words>538</Words>
  <Application>Microsoft Office PowerPoint</Application>
  <PresentationFormat>Widescreen</PresentationFormat>
  <Paragraphs>64</Paragraphs>
  <Slides>19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Algerian</vt:lpstr>
      <vt:lpstr>Arial</vt:lpstr>
      <vt:lpstr>Calibri</vt:lpstr>
      <vt:lpstr>Calibri Light</vt:lpstr>
      <vt:lpstr>Open Sans</vt:lpstr>
      <vt:lpstr>Times New Roman</vt:lpstr>
      <vt:lpstr>Office Theme</vt:lpstr>
      <vt:lpstr>Entertainment  The Lego Group </vt:lpstr>
      <vt:lpstr>Table of Content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Entertainment- Lego  </dc:title>
  <dc:creator>13055090130</dc:creator>
  <cp:lastModifiedBy>13055090130</cp:lastModifiedBy>
  <cp:revision>35</cp:revision>
  <dcterms:created xsi:type="dcterms:W3CDTF">2019-05-28T00:08:01Z</dcterms:created>
  <dcterms:modified xsi:type="dcterms:W3CDTF">2019-05-28T19:38:42Z</dcterms:modified>
</cp:coreProperties>
</file>